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3"/>
  </p:notesMasterIdLst>
  <p:sldIdLst>
    <p:sldId id="260" r:id="rId2"/>
    <p:sldId id="285" r:id="rId3"/>
    <p:sldId id="284" r:id="rId4"/>
    <p:sldId id="286" r:id="rId5"/>
    <p:sldId id="294" r:id="rId6"/>
    <p:sldId id="287" r:id="rId7"/>
    <p:sldId id="295" r:id="rId8"/>
    <p:sldId id="288" r:id="rId9"/>
    <p:sldId id="289" r:id="rId10"/>
    <p:sldId id="296" r:id="rId11"/>
    <p:sldId id="25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3957" autoAdjust="0"/>
  </p:normalViewPr>
  <p:slideViewPr>
    <p:cSldViewPr snapToGrid="0">
      <p:cViewPr>
        <p:scale>
          <a:sx n="70" d="100"/>
          <a:sy n="70" d="100"/>
        </p:scale>
        <p:origin x="73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DEB35-4585-4CE4-9E48-A63F91925BEE}" type="datetimeFigureOut">
              <a:rPr lang="en-US" smtClean="0"/>
              <a:t>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457E7-AF9E-49AB-A7E8-87B4C81AB92D}" type="slidenum">
              <a:rPr lang="en-US" smtClean="0"/>
              <a:t>‹#›</a:t>
            </a:fld>
            <a:endParaRPr lang="en-US"/>
          </a:p>
        </p:txBody>
      </p:sp>
    </p:spTree>
    <p:extLst>
      <p:ext uri="{BB962C8B-B14F-4D97-AF65-F5344CB8AC3E}">
        <p14:creationId xmlns:p14="http://schemas.microsoft.com/office/powerpoint/2010/main" val="384107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B457E7-AF9E-49AB-A7E8-87B4C81AB92D}" type="slidenum">
              <a:rPr lang="en-US" smtClean="0"/>
              <a:t>1</a:t>
            </a:fld>
            <a:endParaRPr lang="en-US"/>
          </a:p>
        </p:txBody>
      </p:sp>
    </p:spTree>
    <p:extLst>
      <p:ext uri="{BB962C8B-B14F-4D97-AF65-F5344CB8AC3E}">
        <p14:creationId xmlns:p14="http://schemas.microsoft.com/office/powerpoint/2010/main" val="2398864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748362D-825D-4A82-A0AE-0E1171E04A9C}" type="datetimeFigureOut">
              <a:rPr lang="en-US" smtClean="0"/>
              <a:t>3/11/2020</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C3F5496-BF53-4496-B864-E03A26CEBDCE}" type="slidenum">
              <a:rPr lang="en-US" smtClean="0"/>
              <a:t>‹#›</a:t>
            </a:fld>
            <a:endParaRPr lang="en-US"/>
          </a:p>
        </p:txBody>
      </p:sp>
    </p:spTree>
    <p:extLst>
      <p:ext uri="{BB962C8B-B14F-4D97-AF65-F5344CB8AC3E}">
        <p14:creationId xmlns:p14="http://schemas.microsoft.com/office/powerpoint/2010/main" val="239459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60205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05960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814581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778253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043026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976758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954221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21839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6488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70592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8362D-825D-4A82-A0AE-0E1171E04A9C}"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36865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48362D-825D-4A82-A0AE-0E1171E04A9C}"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16515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48362D-825D-4A82-A0AE-0E1171E04A9C}"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29602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8362D-825D-4A82-A0AE-0E1171E04A9C}"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26132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2530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69540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748362D-825D-4A82-A0AE-0E1171E04A9C}" type="datetimeFigureOut">
              <a:rPr lang="en-US" smtClean="0"/>
              <a:t>3/11/2020</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C3F5496-BF53-4496-B864-E03A26CEBDCE}" type="slidenum">
              <a:rPr lang="en-US" smtClean="0"/>
              <a:t>‹#›</a:t>
            </a:fld>
            <a:endParaRPr lang="en-US"/>
          </a:p>
        </p:txBody>
      </p:sp>
    </p:spTree>
    <p:extLst>
      <p:ext uri="{BB962C8B-B14F-4D97-AF65-F5344CB8AC3E}">
        <p14:creationId xmlns:p14="http://schemas.microsoft.com/office/powerpoint/2010/main" val="372309729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Physics 2 – Mar 12, 2020</a:t>
            </a:r>
          </a:p>
        </p:txBody>
      </p:sp>
      <p:sp>
        <p:nvSpPr>
          <p:cNvPr id="3" name="Content Placeholder 2"/>
          <p:cNvSpPr>
            <a:spLocks noGrp="1"/>
          </p:cNvSpPr>
          <p:nvPr>
            <p:ph idx="1"/>
          </p:nvPr>
        </p:nvSpPr>
        <p:spPr>
          <a:xfrm>
            <a:off x="1154954" y="2603500"/>
            <a:ext cx="10169988" cy="3416300"/>
          </a:xfrm>
        </p:spPr>
        <p:txBody>
          <a:bodyPr>
            <a:normAutofit fontScale="85000" lnSpcReduction="20000"/>
          </a:bodyPr>
          <a:lstStyle/>
          <a:p>
            <a:r>
              <a:rPr lang="en-US" sz="2200" b="1" dirty="0"/>
              <a:t>P3 Challenge –</a:t>
            </a:r>
            <a:r>
              <a:rPr lang="en-US" sz="3000" b="1" dirty="0"/>
              <a:t>Transfer file or Email your group’s ppt to me by 8:50. Presentations (10 min ea.) will begin no later than 9:00</a:t>
            </a:r>
          </a:p>
          <a:p>
            <a:r>
              <a:rPr lang="en-US" sz="1900" b="1" dirty="0">
                <a:sym typeface="Euclid Extra" panose="02050502000505020303" pitchFamily="18" charset="2"/>
              </a:rPr>
              <a:t>Today’s Objective: </a:t>
            </a:r>
          </a:p>
          <a:p>
            <a:pPr lvl="1"/>
            <a:r>
              <a:rPr lang="en-US" sz="2400" b="1" dirty="0"/>
              <a:t>Power Plant Paper/Presentations</a:t>
            </a:r>
          </a:p>
          <a:p>
            <a:r>
              <a:rPr lang="en-US" sz="1900" b="1" dirty="0"/>
              <a:t>Assignments: </a:t>
            </a:r>
          </a:p>
          <a:p>
            <a:pPr lvl="1"/>
            <a:r>
              <a:rPr lang="en-US" sz="2400" b="1" dirty="0"/>
              <a:t>Power Plant Paper/Presentations</a:t>
            </a:r>
          </a:p>
          <a:p>
            <a:pPr lvl="1"/>
            <a:r>
              <a:rPr lang="en-US" sz="2400" b="1" dirty="0"/>
              <a:t>Submit paper by end of day</a:t>
            </a:r>
          </a:p>
          <a:p>
            <a:pPr lvl="1"/>
            <a:r>
              <a:rPr lang="en-US" sz="2400" b="1" dirty="0"/>
              <a:t>8.1 p327 #4-25 for all (after break)</a:t>
            </a:r>
          </a:p>
          <a:p>
            <a:pPr lvl="1"/>
            <a:r>
              <a:rPr lang="en-US" sz="2400" b="1" dirty="0"/>
              <a:t> 8.2 p338 #26-35 (checked Fri)</a:t>
            </a:r>
          </a:p>
          <a:p>
            <a:pPr lvl="1"/>
            <a:endParaRPr lang="en-US" sz="2400" b="1" dirty="0"/>
          </a:p>
          <a:p>
            <a:pPr lvl="1"/>
            <a:endParaRPr lang="en-US" sz="2400" b="1" dirty="0">
              <a:sym typeface="Euclid Extra" panose="02050502000505020303" pitchFamily="18" charset="2"/>
            </a:endParaRPr>
          </a:p>
          <a:p>
            <a:pPr marL="0" indent="0">
              <a:buNone/>
            </a:pPr>
            <a:endParaRPr lang="en-US" b="1" dirty="0">
              <a:sym typeface="Euclid Extra" panose="02050502000505020303" pitchFamily="18" charset="2"/>
            </a:endParaRPr>
          </a:p>
          <a:p>
            <a:pPr lvl="1"/>
            <a:endParaRPr lang="en-US" b="1" dirty="0"/>
          </a:p>
          <a:p>
            <a:pPr>
              <a:buAutoNum type="alphaLcParenR"/>
            </a:pPr>
            <a:endParaRPr lang="en-US" b="1" dirty="0"/>
          </a:p>
          <a:p>
            <a:pPr lvl="1"/>
            <a:endParaRPr lang="en-US" b="1" dirty="0"/>
          </a:p>
          <a:p>
            <a:pPr marL="0" indent="0">
              <a:buNone/>
            </a:pPr>
            <a:endParaRPr lang="en-US" b="1" dirty="0"/>
          </a:p>
        </p:txBody>
      </p:sp>
      <p:sp>
        <p:nvSpPr>
          <p:cNvPr id="5" name="TextBox 4"/>
          <p:cNvSpPr txBox="1"/>
          <p:nvPr/>
        </p:nvSpPr>
        <p:spPr>
          <a:xfrm>
            <a:off x="7367539" y="4532895"/>
            <a:ext cx="4628149" cy="1938992"/>
          </a:xfrm>
          <a:prstGeom prst="rect">
            <a:avLst/>
          </a:prstGeom>
          <a:noFill/>
        </p:spPr>
        <p:txBody>
          <a:bodyPr wrap="square" rtlCol="0">
            <a:spAutoFit/>
          </a:bodyPr>
          <a:lstStyle/>
          <a:p>
            <a:r>
              <a:rPr lang="en-US" sz="2800" b="1" dirty="0">
                <a:solidFill>
                  <a:schemeClr val="tx1">
                    <a:lumMod val="75000"/>
                    <a:lumOff val="25000"/>
                  </a:schemeClr>
                </a:solidFill>
              </a:rPr>
              <a:t>Agenda</a:t>
            </a:r>
          </a:p>
          <a:p>
            <a:pPr marL="457200" indent="-457200">
              <a:buFont typeface="Wingdings" panose="05000000000000000000" pitchFamily="2" charset="2"/>
              <a:buChar char="§"/>
            </a:pPr>
            <a:r>
              <a:rPr lang="en-US" sz="2800" b="1" dirty="0">
                <a:solidFill>
                  <a:schemeClr val="tx1">
                    <a:lumMod val="75000"/>
                    <a:lumOff val="25000"/>
                  </a:schemeClr>
                </a:solidFill>
              </a:rPr>
              <a:t>	5 presentations</a:t>
            </a:r>
          </a:p>
          <a:p>
            <a:pPr marL="457200" indent="-457200">
              <a:buFont typeface="Wingdings" panose="05000000000000000000" pitchFamily="2" charset="2"/>
              <a:buChar char="§"/>
            </a:pPr>
            <a:r>
              <a:rPr lang="en-US" sz="2800" b="1" dirty="0">
                <a:solidFill>
                  <a:schemeClr val="tx1">
                    <a:lumMod val="75000"/>
                    <a:lumOff val="25000"/>
                  </a:schemeClr>
                </a:solidFill>
              </a:rPr>
              <a:t>8.2 Energy Transfer</a:t>
            </a:r>
          </a:p>
          <a:p>
            <a:pPr lvl="1"/>
            <a:endParaRPr lang="en-US" b="1" dirty="0">
              <a:solidFill>
                <a:schemeClr val="tx1">
                  <a:lumMod val="75000"/>
                  <a:lumOff val="25000"/>
                </a:schemeClr>
              </a:solidFill>
            </a:endParaRPr>
          </a:p>
          <a:p>
            <a:pPr lvl="1"/>
            <a:endParaRPr lang="en-US" dirty="0"/>
          </a:p>
        </p:txBody>
      </p:sp>
    </p:spTree>
    <p:extLst>
      <p:ext uri="{BB962C8B-B14F-4D97-AF65-F5344CB8AC3E}">
        <p14:creationId xmlns:p14="http://schemas.microsoft.com/office/powerpoint/2010/main" val="1850389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Wien’s displacement law</a:t>
            </a:r>
          </a:p>
        </p:txBody>
      </p:sp>
      <p:sp>
        <p:nvSpPr>
          <p:cNvPr id="3" name="Content Placeholder 2"/>
          <p:cNvSpPr>
            <a:spLocks noGrp="1"/>
          </p:cNvSpPr>
          <p:nvPr>
            <p:ph idx="1"/>
          </p:nvPr>
        </p:nvSpPr>
        <p:spPr>
          <a:xfrm>
            <a:off x="860487" y="2519555"/>
            <a:ext cx="6069840" cy="3890290"/>
          </a:xfrm>
        </p:spPr>
        <p:txBody>
          <a:bodyPr>
            <a:normAutofit/>
          </a:bodyPr>
          <a:lstStyle/>
          <a:p>
            <a:r>
              <a:rPr lang="en-US" sz="2800" b="1" u="sng" dirty="0"/>
              <a:t>Wavelength</a:t>
            </a:r>
            <a:r>
              <a:rPr lang="en-US" sz="2800" b="1" dirty="0"/>
              <a:t> for the highest peak (drop perpendiculars) </a:t>
            </a:r>
            <a:r>
              <a:rPr lang="en-US" sz="2800" b="1" u="sng" dirty="0"/>
              <a:t>decreases as the temperature increases.</a:t>
            </a:r>
            <a:r>
              <a:rPr lang="en-US" sz="2800" b="1" dirty="0"/>
              <a:t>  </a:t>
            </a:r>
          </a:p>
          <a:p>
            <a:r>
              <a:rPr lang="en-US" sz="2800" b="1" dirty="0"/>
              <a:t>It is an indirect proportionality </a:t>
            </a:r>
            <a:r>
              <a:rPr lang="en-US" sz="2800" b="1" dirty="0">
                <a:sym typeface="Euclid Symbol" panose="05050102010706020507" pitchFamily="18" charset="2"/>
              </a:rPr>
              <a:t></a:t>
            </a:r>
            <a:r>
              <a:rPr lang="en-US" sz="2800" b="1" baseline="-25000" dirty="0">
                <a:sym typeface="Euclid Symbol" panose="05050102010706020507" pitchFamily="18" charset="2"/>
              </a:rPr>
              <a:t>max</a:t>
            </a:r>
            <a:r>
              <a:rPr lang="en-US" sz="2800" b="1" dirty="0">
                <a:sym typeface="Euclid Symbol" panose="05050102010706020507" pitchFamily="18" charset="2"/>
              </a:rPr>
              <a:t>  1/T</a:t>
            </a:r>
          </a:p>
          <a:p>
            <a:r>
              <a:rPr lang="en-US" sz="2800" b="1" dirty="0">
                <a:sym typeface="Euclid Symbol" panose="05050102010706020507" pitchFamily="18" charset="2"/>
              </a:rPr>
              <a:t>Or     </a:t>
            </a:r>
            <a:r>
              <a:rPr lang="en-US" sz="3200" b="1" dirty="0">
                <a:sym typeface="Euclid Symbol" panose="05050102010706020507" pitchFamily="18" charset="2"/>
              </a:rPr>
              <a:t></a:t>
            </a:r>
            <a:r>
              <a:rPr lang="en-US" sz="3200" b="1" baseline="-25000" dirty="0">
                <a:sym typeface="Euclid Symbol" panose="05050102010706020507" pitchFamily="18" charset="2"/>
              </a:rPr>
              <a:t>max</a:t>
            </a:r>
            <a:r>
              <a:rPr lang="en-US" sz="3200" b="1" dirty="0">
                <a:sym typeface="Euclid Symbol" panose="05050102010706020507" pitchFamily="18" charset="2"/>
              </a:rPr>
              <a:t> T = 2.90 x 10</a:t>
            </a:r>
            <a:r>
              <a:rPr lang="en-US" sz="3200" b="1" baseline="30000" dirty="0">
                <a:sym typeface="Euclid Symbol" panose="05050102010706020507" pitchFamily="18" charset="2"/>
              </a:rPr>
              <a:t>-3</a:t>
            </a:r>
            <a:r>
              <a:rPr lang="en-US" sz="3200" b="1" dirty="0">
                <a:sym typeface="Euclid Symbol" panose="05050102010706020507" pitchFamily="18" charset="2"/>
              </a:rPr>
              <a:t>K m</a:t>
            </a:r>
            <a:r>
              <a:rPr lang="en-US" sz="3600" b="1" dirty="0">
                <a:sym typeface="Euclid Symbol" panose="05050102010706020507" pitchFamily="18" charset="2"/>
              </a:rPr>
              <a:t>   </a:t>
            </a:r>
            <a:r>
              <a:rPr lang="en-US" sz="2800" b="1" dirty="0">
                <a:sym typeface="Euclid Symbol" panose="05050102010706020507" pitchFamily="18" charset="2"/>
              </a:rPr>
              <a:t>which is Wien’s Law</a:t>
            </a:r>
            <a:endParaRPr lang="en-US" sz="2800" b="1" dirty="0"/>
          </a:p>
          <a:p>
            <a:endParaRPr lang="en-US" sz="2000" b="1" dirty="0"/>
          </a:p>
          <a:p>
            <a:endParaRPr lang="en-US" sz="2000" b="1" dirty="0"/>
          </a:p>
          <a:p>
            <a:endParaRPr lang="en-US" sz="2000" b="1" dirty="0"/>
          </a:p>
        </p:txBody>
      </p:sp>
      <p:grpSp>
        <p:nvGrpSpPr>
          <p:cNvPr id="7" name="Group 6"/>
          <p:cNvGrpSpPr/>
          <p:nvPr/>
        </p:nvGrpSpPr>
        <p:grpSpPr>
          <a:xfrm>
            <a:off x="6695269" y="2371239"/>
            <a:ext cx="5496732" cy="3905575"/>
            <a:chOff x="8319005" y="2371239"/>
            <a:chExt cx="3872995" cy="2448733"/>
          </a:xfrm>
        </p:grpSpPr>
        <p:pic>
          <p:nvPicPr>
            <p:cNvPr id="4" name="Picture 3"/>
            <p:cNvPicPr>
              <a:picLocks noChangeAspect="1"/>
            </p:cNvPicPr>
            <p:nvPr/>
          </p:nvPicPr>
          <p:blipFill rotWithShape="1">
            <a:blip r:embed="rId2"/>
            <a:srcRect l="3744" t="46557" r="59331" b="11917"/>
            <a:stretch/>
          </p:blipFill>
          <p:spPr>
            <a:xfrm>
              <a:off x="8319005" y="2371239"/>
              <a:ext cx="3872995" cy="2448733"/>
            </a:xfrm>
            <a:prstGeom prst="rect">
              <a:avLst/>
            </a:prstGeom>
          </p:spPr>
        </p:pic>
        <p:grpSp>
          <p:nvGrpSpPr>
            <p:cNvPr id="5" name="Group 4"/>
            <p:cNvGrpSpPr/>
            <p:nvPr/>
          </p:nvGrpSpPr>
          <p:grpSpPr>
            <a:xfrm>
              <a:off x="9608949" y="2464231"/>
              <a:ext cx="198896" cy="1968284"/>
              <a:chOff x="9608949" y="2464231"/>
              <a:chExt cx="198896" cy="1968284"/>
            </a:xfrm>
          </p:grpSpPr>
          <p:cxnSp>
            <p:nvCxnSpPr>
              <p:cNvPr id="6" name="Straight Connector 5"/>
              <p:cNvCxnSpPr/>
              <p:nvPr/>
            </p:nvCxnSpPr>
            <p:spPr>
              <a:xfrm>
                <a:off x="9608949" y="2464231"/>
                <a:ext cx="0" cy="1968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717437" y="3448373"/>
                <a:ext cx="0" cy="984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807845" y="3797085"/>
                <a:ext cx="0" cy="626648"/>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5177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Slip - Assignment</a:t>
            </a:r>
          </a:p>
        </p:txBody>
      </p:sp>
      <p:sp>
        <p:nvSpPr>
          <p:cNvPr id="3" name="Content Placeholder 2"/>
          <p:cNvSpPr>
            <a:spLocks noGrp="1"/>
          </p:cNvSpPr>
          <p:nvPr>
            <p:ph idx="1"/>
          </p:nvPr>
        </p:nvSpPr>
        <p:spPr>
          <a:xfrm>
            <a:off x="1302978" y="2566713"/>
            <a:ext cx="9541486" cy="3416300"/>
          </a:xfrm>
        </p:spPr>
        <p:txBody>
          <a:bodyPr>
            <a:normAutofit lnSpcReduction="10000"/>
          </a:bodyPr>
          <a:lstStyle/>
          <a:p>
            <a:r>
              <a:rPr lang="en-US" sz="2400" b="1" dirty="0">
                <a:sym typeface="Euclid Extra" panose="02050502000505020303" pitchFamily="18" charset="2"/>
              </a:rPr>
              <a:t>Exit Slip- none</a:t>
            </a:r>
            <a:endParaRPr lang="en-US" sz="3200" b="1" dirty="0">
              <a:sym typeface="Euclid Extra" panose="02050502000505020303" pitchFamily="18" charset="2"/>
            </a:endParaRPr>
          </a:p>
          <a:p>
            <a:endParaRPr lang="en-US" sz="2400" b="1" dirty="0">
              <a:sym typeface="Euclid Extra" panose="02050502000505020303" pitchFamily="18" charset="2"/>
            </a:endParaRPr>
          </a:p>
          <a:p>
            <a:endParaRPr lang="en-US" sz="2400" b="1" dirty="0">
              <a:sym typeface="Euclid Extra" panose="02050502000505020303" pitchFamily="18" charset="2"/>
            </a:endParaRPr>
          </a:p>
          <a:p>
            <a:r>
              <a:rPr lang="en-US" sz="2000" b="1" dirty="0"/>
              <a:t>What’s Due?  (Pending assignments to complete.)</a:t>
            </a:r>
          </a:p>
          <a:p>
            <a:r>
              <a:rPr lang="en-US" sz="1800" b="1" dirty="0"/>
              <a:t>Ch 8.2 </a:t>
            </a:r>
            <a:r>
              <a:rPr lang="en-US" sz="2000" b="1" dirty="0"/>
              <a:t>p338 #26-35 Due Friday</a:t>
            </a:r>
          </a:p>
          <a:p>
            <a:r>
              <a:rPr lang="en-US" sz="2000" b="1" dirty="0"/>
              <a:t>Ch 8.1 p327 #4-25 checked after break.</a:t>
            </a:r>
          </a:p>
          <a:p>
            <a:r>
              <a:rPr lang="en-US" sz="2400" b="1" dirty="0"/>
              <a:t>What’s Next?  (How to prepare for the next day)</a:t>
            </a:r>
          </a:p>
          <a:p>
            <a:pPr lvl="1"/>
            <a:r>
              <a:rPr lang="en-US" sz="1800" b="1" dirty="0">
                <a:solidFill>
                  <a:schemeClr val="bg2">
                    <a:lumMod val="25000"/>
                  </a:schemeClr>
                </a:solidFill>
              </a:rPr>
              <a:t>Start studying for the Thermodynamics test on  Thursday after Spring Break</a:t>
            </a:r>
          </a:p>
          <a:p>
            <a:pPr lvl="1"/>
            <a:endParaRPr lang="en-US" sz="1800" b="1" dirty="0">
              <a:solidFill>
                <a:schemeClr val="bg2">
                  <a:lumMod val="25000"/>
                </a:schemeClr>
              </a:solidFill>
            </a:endParaRPr>
          </a:p>
        </p:txBody>
      </p:sp>
    </p:spTree>
    <p:extLst>
      <p:ext uri="{BB962C8B-B14F-4D97-AF65-F5344CB8AC3E}">
        <p14:creationId xmlns:p14="http://schemas.microsoft.com/office/powerpoint/2010/main" val="205570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Objectives/Agenda/Assignment</a:t>
            </a:r>
          </a:p>
        </p:txBody>
      </p:sp>
      <p:sp>
        <p:nvSpPr>
          <p:cNvPr id="3" name="Content Placeholder 2"/>
          <p:cNvSpPr>
            <a:spLocks noGrp="1"/>
          </p:cNvSpPr>
          <p:nvPr>
            <p:ph sz="half" idx="1"/>
          </p:nvPr>
        </p:nvSpPr>
        <p:spPr/>
        <p:txBody>
          <a:bodyPr>
            <a:normAutofit/>
          </a:bodyPr>
          <a:lstStyle/>
          <a:p>
            <a:r>
              <a:rPr lang="en-US" sz="2000" b="1" dirty="0"/>
              <a:t>Objective:  </a:t>
            </a:r>
          </a:p>
          <a:p>
            <a:pPr lvl="1"/>
            <a:r>
              <a:rPr lang="en-US" sz="2000" b="1" dirty="0"/>
              <a:t>8.2 Thermal Energy Transfer</a:t>
            </a:r>
          </a:p>
          <a:p>
            <a:endParaRPr lang="en-US" sz="2000" b="1" dirty="0"/>
          </a:p>
          <a:p>
            <a:endParaRPr lang="en-US" sz="2000" b="1" dirty="0"/>
          </a:p>
          <a:p>
            <a:r>
              <a:rPr lang="en-US" sz="2000" b="1" dirty="0"/>
              <a:t>Assignment: 8.2 p338 #26-35</a:t>
            </a:r>
          </a:p>
        </p:txBody>
      </p:sp>
      <p:sp>
        <p:nvSpPr>
          <p:cNvPr id="4" name="Content Placeholder 3"/>
          <p:cNvSpPr>
            <a:spLocks noGrp="1"/>
          </p:cNvSpPr>
          <p:nvPr>
            <p:ph sz="half" idx="2"/>
          </p:nvPr>
        </p:nvSpPr>
        <p:spPr>
          <a:xfrm>
            <a:off x="6208712" y="2603500"/>
            <a:ext cx="5058556" cy="3416300"/>
          </a:xfrm>
        </p:spPr>
        <p:txBody>
          <a:bodyPr>
            <a:normAutofit/>
          </a:bodyPr>
          <a:lstStyle/>
          <a:p>
            <a:r>
              <a:rPr lang="en-US" sz="2200" b="1" dirty="0"/>
              <a:t>Agenda:</a:t>
            </a:r>
          </a:p>
          <a:p>
            <a:pPr lvl="1"/>
            <a:r>
              <a:rPr lang="en-US" sz="2000" b="1" dirty="0"/>
              <a:t>Homework Review</a:t>
            </a:r>
          </a:p>
          <a:p>
            <a:pPr lvl="1"/>
            <a:r>
              <a:rPr lang="en-US" sz="2000" b="1" dirty="0"/>
              <a:t>Conduction</a:t>
            </a:r>
          </a:p>
          <a:p>
            <a:pPr lvl="1"/>
            <a:r>
              <a:rPr lang="en-US" sz="2000" b="1" dirty="0"/>
              <a:t>Convection</a:t>
            </a:r>
          </a:p>
          <a:p>
            <a:pPr lvl="1"/>
            <a:r>
              <a:rPr lang="en-US" sz="2000" b="1" dirty="0"/>
              <a:t>Radiation</a:t>
            </a:r>
          </a:p>
          <a:p>
            <a:pPr lvl="1"/>
            <a:r>
              <a:rPr lang="en-US" sz="2000" b="1" dirty="0"/>
              <a:t>Black Body Radiation</a:t>
            </a:r>
          </a:p>
          <a:p>
            <a:pPr lvl="1"/>
            <a:r>
              <a:rPr lang="en-US" sz="2000" b="1" dirty="0"/>
              <a:t>Wien’s Law</a:t>
            </a:r>
          </a:p>
          <a:p>
            <a:pPr marL="457200" lvl="1" indent="0">
              <a:buNone/>
            </a:pPr>
            <a:endParaRPr lang="en-US" sz="2000" b="1" dirty="0"/>
          </a:p>
          <a:p>
            <a:pPr lvl="1"/>
            <a:endParaRPr lang="en-US" sz="2000" b="1" dirty="0"/>
          </a:p>
          <a:p>
            <a:pPr lvl="1"/>
            <a:endParaRPr lang="en-US" sz="2000" b="1" dirty="0"/>
          </a:p>
          <a:p>
            <a:pPr lvl="1"/>
            <a:endParaRPr lang="en-US" sz="2000" b="1" dirty="0"/>
          </a:p>
          <a:p>
            <a:endParaRPr lang="en-US" dirty="0"/>
          </a:p>
        </p:txBody>
      </p:sp>
    </p:spTree>
    <p:extLst>
      <p:ext uri="{BB962C8B-B14F-4D97-AF65-F5344CB8AC3E}">
        <p14:creationId xmlns:p14="http://schemas.microsoft.com/office/powerpoint/2010/main" val="2674594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Thermal Energy Transfer</a:t>
            </a:r>
          </a:p>
        </p:txBody>
      </p:sp>
      <p:sp>
        <p:nvSpPr>
          <p:cNvPr id="3" name="Content Placeholder 2"/>
          <p:cNvSpPr>
            <a:spLocks noGrp="1"/>
          </p:cNvSpPr>
          <p:nvPr>
            <p:ph idx="1"/>
          </p:nvPr>
        </p:nvSpPr>
        <p:spPr/>
        <p:txBody>
          <a:bodyPr>
            <a:normAutofit/>
          </a:bodyPr>
          <a:lstStyle/>
          <a:p>
            <a:r>
              <a:rPr lang="en-US" sz="2000" b="1" dirty="0"/>
              <a:t>When two bodies at different temperatures are next to one another, they are not in thermal equilibrium and energy transfer will flow from the hot body to the cold body according to the second law of thermodynamics.</a:t>
            </a:r>
          </a:p>
          <a:p>
            <a:r>
              <a:rPr lang="en-US" sz="2000" b="1" dirty="0"/>
              <a:t>Three mechanisms for transferring:</a:t>
            </a:r>
          </a:p>
          <a:p>
            <a:pPr lvl="1"/>
            <a:r>
              <a:rPr lang="en-US" sz="1800" b="1" dirty="0"/>
              <a:t>Conduction (Requires contact)</a:t>
            </a:r>
          </a:p>
          <a:p>
            <a:pPr lvl="1"/>
            <a:r>
              <a:rPr lang="en-US" sz="1800" b="1" dirty="0"/>
              <a:t>Convection (Requires contact) </a:t>
            </a:r>
          </a:p>
          <a:p>
            <a:pPr lvl="1"/>
            <a:r>
              <a:rPr lang="en-US" sz="1800" b="1" dirty="0"/>
              <a:t>Radiation (Occurs over space)</a:t>
            </a:r>
          </a:p>
        </p:txBody>
      </p:sp>
    </p:spTree>
    <p:extLst>
      <p:ext uri="{BB962C8B-B14F-4D97-AF65-F5344CB8AC3E}">
        <p14:creationId xmlns:p14="http://schemas.microsoft.com/office/powerpoint/2010/main" val="60192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Conduction</a:t>
            </a:r>
          </a:p>
        </p:txBody>
      </p:sp>
      <p:sp>
        <p:nvSpPr>
          <p:cNvPr id="3" name="Content Placeholder 2"/>
          <p:cNvSpPr>
            <a:spLocks noGrp="1"/>
          </p:cNvSpPr>
          <p:nvPr>
            <p:ph idx="1"/>
          </p:nvPr>
        </p:nvSpPr>
        <p:spPr>
          <a:xfrm>
            <a:off x="566018" y="2355527"/>
            <a:ext cx="11336680" cy="3983280"/>
          </a:xfrm>
        </p:spPr>
        <p:txBody>
          <a:bodyPr>
            <a:normAutofit fontScale="92500"/>
          </a:bodyPr>
          <a:lstStyle/>
          <a:p>
            <a:r>
              <a:rPr lang="en-US" sz="2400" b="1" dirty="0"/>
              <a:t>Particle movement transfers energy from the </a:t>
            </a:r>
            <a:r>
              <a:rPr lang="en-US" sz="2400" b="1" u="sng" dirty="0"/>
              <a:t>direct collision of particles </a:t>
            </a:r>
            <a:r>
              <a:rPr lang="en-US" sz="2400" b="1" dirty="0"/>
              <a:t>in the hot with particles in the cold</a:t>
            </a:r>
          </a:p>
          <a:p>
            <a:r>
              <a:rPr lang="en-US" sz="2400" b="1" dirty="0"/>
              <a:t>The rate of transfer of energy </a:t>
            </a:r>
            <a:r>
              <a:rPr lang="en-US" sz="2400" b="1" dirty="0">
                <a:sym typeface="Euclid Symbol" panose="05050102010706020507" pitchFamily="18" charset="2"/>
              </a:rPr>
              <a:t></a:t>
            </a:r>
            <a:r>
              <a:rPr lang="en-US" sz="2400" b="1" dirty="0" err="1">
                <a:sym typeface="Euclid Symbol" panose="05050102010706020507" pitchFamily="18" charset="2"/>
              </a:rPr>
              <a:t>Q</a:t>
            </a:r>
            <a:r>
              <a:rPr lang="en-US" sz="2400" b="1" baseline="-25000" dirty="0" err="1">
                <a:sym typeface="Euclid Symbol" panose="05050102010706020507" pitchFamily="18" charset="2"/>
              </a:rPr>
              <a:t>particle</a:t>
            </a:r>
            <a:r>
              <a:rPr lang="en-US" sz="2200" b="1" dirty="0"/>
              <a:t> </a:t>
            </a:r>
            <a:r>
              <a:rPr lang="en-US" sz="2400" b="1" dirty="0">
                <a:sym typeface="Euclid Symbol" panose="05050102010706020507" pitchFamily="18" charset="2"/>
              </a:rPr>
              <a:t>/  t    </a:t>
            </a:r>
            <a:r>
              <a:rPr lang="en-US" sz="2400" b="1" dirty="0"/>
              <a:t>Depends…..</a:t>
            </a:r>
          </a:p>
          <a:p>
            <a:pPr lvl="1"/>
            <a:r>
              <a:rPr lang="en-US" sz="2400" b="1" dirty="0"/>
              <a:t>Directly on the surface area of contact, A    (Faster when interface is greater)</a:t>
            </a:r>
          </a:p>
          <a:p>
            <a:pPr lvl="1"/>
            <a:r>
              <a:rPr lang="en-US" sz="2400" b="1" dirty="0"/>
              <a:t>Indirectly on the distance the temperature difference spans, L   (Takes longer to go farther)</a:t>
            </a:r>
          </a:p>
          <a:p>
            <a:pPr lvl="1"/>
            <a:r>
              <a:rPr lang="en-US" sz="2400" b="1" dirty="0"/>
              <a:t>Directly on the temperature difference </a:t>
            </a:r>
            <a:r>
              <a:rPr lang="en-US" sz="2400" b="1" dirty="0">
                <a:sym typeface="Euclid Symbol" panose="05050102010706020507" pitchFamily="18" charset="2"/>
              </a:rPr>
              <a:t>T     (The greater the difference, the faster it goes)</a:t>
            </a:r>
          </a:p>
          <a:p>
            <a:pPr lvl="1"/>
            <a:r>
              <a:rPr lang="en-US" sz="2400" b="1" dirty="0">
                <a:sym typeface="Euclid Symbol" panose="05050102010706020507" pitchFamily="18" charset="2"/>
              </a:rPr>
              <a:t>The proportionality constant is </a:t>
            </a:r>
            <a:r>
              <a:rPr lang="en-US" sz="2400" b="1" i="1" dirty="0">
                <a:sym typeface="Euclid Symbol" panose="05050102010706020507" pitchFamily="18" charset="2"/>
              </a:rPr>
              <a:t>k</a:t>
            </a:r>
          </a:p>
          <a:p>
            <a:endParaRPr lang="en-US" sz="2000" b="1" dirty="0">
              <a:sym typeface="Euclid Symbol" panose="05050102010706020507" pitchFamily="18" charset="2"/>
            </a:endParaRPr>
          </a:p>
          <a:p>
            <a:endParaRPr lang="en-US" sz="2000" b="1" dirty="0"/>
          </a:p>
        </p:txBody>
      </p:sp>
    </p:spTree>
    <p:extLst>
      <p:ext uri="{BB962C8B-B14F-4D97-AF65-F5344CB8AC3E}">
        <p14:creationId xmlns:p14="http://schemas.microsoft.com/office/powerpoint/2010/main" val="163900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4954" y="2603500"/>
                <a:ext cx="10437777" cy="3416300"/>
              </a:xfrm>
            </p:spPr>
            <p:txBody>
              <a:bodyPr>
                <a:normAutofit lnSpcReduction="10000"/>
              </a:bodyPr>
              <a:lstStyle/>
              <a:p>
                <a:r>
                  <a:rPr lang="en-US" sz="2000" b="1" dirty="0">
                    <a:sym typeface="Euclid Symbol" panose="05050102010706020507" pitchFamily="18" charset="2"/>
                  </a:rPr>
                  <a:t>Put together these effects:      Rate of heat transfer =   </a:t>
                </a:r>
                <a14:m>
                  <m:oMath xmlns:m="http://schemas.openxmlformats.org/officeDocument/2006/math">
                    <m:f>
                      <m:fPr>
                        <m:ctrlPr>
                          <a:rPr lang="en-US" sz="3200" b="1" i="1" smtClean="0">
                            <a:latin typeface="Cambria Math" panose="02040503050406030204" pitchFamily="18" charset="0"/>
                            <a:sym typeface="Euclid Symbol" panose="05050102010706020507" pitchFamily="18" charset="2"/>
                          </a:rPr>
                        </m:ctrlPr>
                      </m:fPr>
                      <m:num>
                        <m:r>
                          <a:rPr lang="en-US" sz="3200" b="1" i="1" smtClean="0">
                            <a:latin typeface="Cambria Math" panose="02040503050406030204" pitchFamily="18" charset="0"/>
                            <a:ea typeface="Cambria Math" panose="02040503050406030204" pitchFamily="18" charset="0"/>
                            <a:sym typeface="Euclid Symbol" panose="05050102010706020507" pitchFamily="18" charset="2"/>
                          </a:rPr>
                          <m:t>𝚫</m:t>
                        </m:r>
                        <m:r>
                          <a:rPr lang="en-US" sz="3200" b="1" i="1" smtClean="0">
                            <a:latin typeface="Cambria Math" panose="02040503050406030204" pitchFamily="18" charset="0"/>
                            <a:ea typeface="Cambria Math" panose="02040503050406030204" pitchFamily="18" charset="0"/>
                            <a:sym typeface="Euclid Symbol" panose="05050102010706020507" pitchFamily="18" charset="2"/>
                          </a:rPr>
                          <m:t>𝑸</m:t>
                        </m:r>
                      </m:num>
                      <m:den>
                        <m:r>
                          <a:rPr lang="en-US" sz="3200" b="1" i="1" smtClean="0">
                            <a:latin typeface="Cambria Math" panose="02040503050406030204" pitchFamily="18" charset="0"/>
                            <a:ea typeface="Cambria Math" panose="02040503050406030204" pitchFamily="18" charset="0"/>
                            <a:sym typeface="Euclid Symbol" panose="05050102010706020507" pitchFamily="18" charset="2"/>
                          </a:rPr>
                          <m:t>𝚫</m:t>
                        </m:r>
                        <m:r>
                          <a:rPr lang="en-US" sz="3200" b="1" i="1" smtClean="0">
                            <a:latin typeface="Cambria Math" panose="02040503050406030204" pitchFamily="18" charset="0"/>
                            <a:ea typeface="Cambria Math" panose="02040503050406030204" pitchFamily="18" charset="0"/>
                            <a:sym typeface="Euclid Symbol" panose="05050102010706020507" pitchFamily="18" charset="2"/>
                          </a:rPr>
                          <m:t>𝒕</m:t>
                        </m:r>
                      </m:den>
                    </m:f>
                    <m:r>
                      <a:rPr lang="en-US" sz="3200" b="1" i="1" smtClean="0">
                        <a:latin typeface="Cambria Math" panose="02040503050406030204" pitchFamily="18" charset="0"/>
                        <a:sym typeface="Euclid Symbol" panose="05050102010706020507" pitchFamily="18" charset="2"/>
                      </a:rPr>
                      <m:t>=</m:t>
                    </m:r>
                    <m:r>
                      <a:rPr lang="en-US" sz="3200" b="1" i="1" smtClean="0">
                        <a:latin typeface="Cambria Math" panose="02040503050406030204" pitchFamily="18" charset="0"/>
                        <a:sym typeface="Euclid Symbol" panose="05050102010706020507" pitchFamily="18" charset="2"/>
                      </a:rPr>
                      <m:t>𝒌𝑨</m:t>
                    </m:r>
                    <m:f>
                      <m:fPr>
                        <m:ctrlPr>
                          <a:rPr lang="en-US" sz="3200" b="1" i="1" smtClean="0">
                            <a:latin typeface="Cambria Math" panose="02040503050406030204" pitchFamily="18" charset="0"/>
                            <a:sym typeface="Euclid Symbol" panose="05050102010706020507" pitchFamily="18" charset="2"/>
                          </a:rPr>
                        </m:ctrlPr>
                      </m:fPr>
                      <m:num>
                        <m:r>
                          <a:rPr lang="en-US" sz="3200" b="1" i="1" smtClean="0">
                            <a:latin typeface="Cambria Math" panose="02040503050406030204" pitchFamily="18" charset="0"/>
                            <a:ea typeface="Cambria Math" panose="02040503050406030204" pitchFamily="18" charset="0"/>
                            <a:sym typeface="Euclid Symbol" panose="05050102010706020507" pitchFamily="18" charset="2"/>
                          </a:rPr>
                          <m:t>𝚫</m:t>
                        </m:r>
                        <m:r>
                          <a:rPr lang="en-US" sz="3200" b="1" i="1" smtClean="0">
                            <a:latin typeface="Cambria Math" panose="02040503050406030204" pitchFamily="18" charset="0"/>
                            <a:ea typeface="Cambria Math" panose="02040503050406030204" pitchFamily="18" charset="0"/>
                            <a:sym typeface="Euclid Symbol" panose="05050102010706020507" pitchFamily="18" charset="2"/>
                          </a:rPr>
                          <m:t>𝑻</m:t>
                        </m:r>
                      </m:num>
                      <m:den>
                        <m:r>
                          <a:rPr lang="en-US" sz="3200" b="1" i="1" smtClean="0">
                            <a:latin typeface="Cambria Math" panose="02040503050406030204" pitchFamily="18" charset="0"/>
                            <a:sym typeface="Euclid Symbol" panose="05050102010706020507" pitchFamily="18" charset="2"/>
                          </a:rPr>
                          <m:t>𝑳</m:t>
                        </m:r>
                      </m:den>
                    </m:f>
                  </m:oMath>
                </a14:m>
                <a:endParaRPr lang="en-US" sz="2000" b="1" dirty="0">
                  <a:sym typeface="Euclid Symbol" panose="05050102010706020507" pitchFamily="18" charset="2"/>
                </a:endParaRPr>
              </a:p>
              <a:p>
                <a:r>
                  <a:rPr lang="en-US" sz="2400" b="1" dirty="0"/>
                  <a:t>(Not examined about this equation)</a:t>
                </a:r>
              </a:p>
              <a:p>
                <a:r>
                  <a:rPr lang="en-US" sz="2400" b="1" dirty="0"/>
                  <a:t>Note: mc*</a:t>
                </a:r>
                <a:r>
                  <a:rPr lang="en-US" sz="2400" b="1" dirty="0">
                    <a:sym typeface="Euclid Symbol" panose="05050102010706020507" pitchFamily="18" charset="2"/>
                  </a:rPr>
                  <a:t>T/t=kA/L*T</a:t>
                </a:r>
              </a:p>
              <a:p>
                <a:r>
                  <a:rPr lang="en-US" sz="2400" b="1" dirty="0">
                    <a:sym typeface="Euclid Symbol" panose="05050102010706020507" pitchFamily="18" charset="2"/>
                  </a:rPr>
                  <a:t> T/t  T    Compare to dx/</a:t>
                </a:r>
                <a:r>
                  <a:rPr lang="en-US" sz="2400" b="1" dirty="0" err="1">
                    <a:sym typeface="Euclid Symbol" panose="05050102010706020507" pitchFamily="18" charset="2"/>
                  </a:rPr>
                  <a:t>dt</a:t>
                </a:r>
                <a:r>
                  <a:rPr lang="en-US" sz="2400" b="1" dirty="0">
                    <a:sym typeface="Euclid Symbol" panose="05050102010706020507" pitchFamily="18" charset="2"/>
                  </a:rPr>
                  <a:t> =k x </a:t>
                </a:r>
              </a:p>
              <a:p>
                <a:r>
                  <a:rPr lang="en-US" sz="2400" b="1" dirty="0">
                    <a:sym typeface="Euclid Symbol" panose="05050102010706020507" pitchFamily="18" charset="2"/>
                  </a:rPr>
                  <a:t>When a rate is proportional to the variable, this is called a first order differential equation. We will see this equation several times: with nuclear decay and capacitance too. We’ll skip the math here.</a:t>
                </a:r>
              </a:p>
              <a:p>
                <a:endParaRPr lang="en-US" sz="24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4954" y="2603500"/>
                <a:ext cx="10437777" cy="3416300"/>
              </a:xfrm>
              <a:blipFill>
                <a:blip r:embed="rId2"/>
                <a:stretch>
                  <a:fillRect l="-467" r="-1576"/>
                </a:stretch>
              </a:blipFill>
            </p:spPr>
            <p:txBody>
              <a:bodyPr/>
              <a:lstStyle/>
              <a:p>
                <a:r>
                  <a:rPr lang="en-US">
                    <a:noFill/>
                  </a:rPr>
                  <a:t> </a:t>
                </a:r>
              </a:p>
            </p:txBody>
          </p:sp>
        </mc:Fallback>
      </mc:AlternateContent>
    </p:spTree>
    <p:extLst>
      <p:ext uri="{BB962C8B-B14F-4D97-AF65-F5344CB8AC3E}">
        <p14:creationId xmlns:p14="http://schemas.microsoft.com/office/powerpoint/2010/main" val="20507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Convection</a:t>
            </a:r>
          </a:p>
        </p:txBody>
      </p:sp>
      <p:sp>
        <p:nvSpPr>
          <p:cNvPr id="3" name="Content Placeholder 2"/>
          <p:cNvSpPr>
            <a:spLocks noGrp="1"/>
          </p:cNvSpPr>
          <p:nvPr>
            <p:ph idx="1"/>
          </p:nvPr>
        </p:nvSpPr>
        <p:spPr>
          <a:xfrm>
            <a:off x="728419" y="2340028"/>
            <a:ext cx="10647336" cy="3843795"/>
          </a:xfrm>
        </p:spPr>
        <p:txBody>
          <a:bodyPr>
            <a:noAutofit/>
          </a:bodyPr>
          <a:lstStyle/>
          <a:p>
            <a:r>
              <a:rPr lang="en-US" sz="2400" b="1" dirty="0"/>
              <a:t>Only happens </a:t>
            </a:r>
            <a:r>
              <a:rPr lang="en-US" sz="2400" b="1" u="sng" dirty="0"/>
              <a:t>for fluid (liquid or gas) objects</a:t>
            </a:r>
            <a:r>
              <a:rPr lang="en-US" sz="2400" b="1" dirty="0"/>
              <a:t>.</a:t>
            </a:r>
          </a:p>
          <a:p>
            <a:r>
              <a:rPr lang="en-US" sz="2400" b="1" u="sng" dirty="0"/>
              <a:t>Distributes heat from one part of a fluid to another part</a:t>
            </a:r>
            <a:r>
              <a:rPr lang="en-US" sz="2400" b="1" dirty="0"/>
              <a:t>.</a:t>
            </a:r>
          </a:p>
          <a:p>
            <a:r>
              <a:rPr lang="en-US" sz="2400" b="1" dirty="0"/>
              <a:t>Recall from the kinetic theory of gases that as a gas (a type of fluid) Temp </a:t>
            </a:r>
            <a:r>
              <a:rPr lang="en-US" sz="2400" b="1" dirty="0">
                <a:latin typeface="Century" panose="02040604050505020304" pitchFamily="18" charset="0"/>
              </a:rPr>
              <a:t>↑</a:t>
            </a:r>
            <a:r>
              <a:rPr lang="en-US" sz="2400" b="1" dirty="0"/>
              <a:t>,  Vol </a:t>
            </a:r>
            <a:r>
              <a:rPr lang="en-US" sz="2400" b="1" dirty="0">
                <a:latin typeface="Century" panose="02040604050505020304" pitchFamily="18" charset="0"/>
              </a:rPr>
              <a:t>↑</a:t>
            </a:r>
            <a:r>
              <a:rPr lang="en-US" sz="2400" b="1" dirty="0"/>
              <a:t>, density d </a:t>
            </a:r>
            <a:r>
              <a:rPr lang="en-US" sz="2400" b="1" dirty="0">
                <a:latin typeface="Century" panose="02040604050505020304" pitchFamily="18" charset="0"/>
              </a:rPr>
              <a:t>↓</a:t>
            </a:r>
            <a:r>
              <a:rPr lang="en-US" sz="2400" b="1" dirty="0"/>
              <a:t>.   So hot part rises relative to cold part.</a:t>
            </a:r>
          </a:p>
          <a:p>
            <a:r>
              <a:rPr lang="en-US" sz="2400" b="1" dirty="0"/>
              <a:t>This relative motion creates </a:t>
            </a:r>
            <a:r>
              <a:rPr lang="en-US" sz="2400" b="1" u="sng" dirty="0"/>
              <a:t>convection currents</a:t>
            </a:r>
            <a:r>
              <a:rPr lang="en-US" sz="2400" b="1" dirty="0"/>
              <a:t> that transfer heat away from the contact surface with an external heat source, increasing the rate of thermal energy transfer by conduction alone. </a:t>
            </a:r>
          </a:p>
          <a:p>
            <a:r>
              <a:rPr lang="en-US" sz="2400" b="1" dirty="0"/>
              <a:t>IB only treats this mechanism qualitatively.</a:t>
            </a:r>
          </a:p>
        </p:txBody>
      </p:sp>
    </p:spTree>
    <p:extLst>
      <p:ext uri="{BB962C8B-B14F-4D97-AF65-F5344CB8AC3E}">
        <p14:creationId xmlns:p14="http://schemas.microsoft.com/office/powerpoint/2010/main" val="22123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(Black body)</a:t>
            </a:r>
          </a:p>
        </p:txBody>
      </p:sp>
      <p:sp>
        <p:nvSpPr>
          <p:cNvPr id="3" name="Content Placeholder 2"/>
          <p:cNvSpPr>
            <a:spLocks noGrp="1"/>
          </p:cNvSpPr>
          <p:nvPr>
            <p:ph idx="1"/>
          </p:nvPr>
        </p:nvSpPr>
        <p:spPr>
          <a:xfrm>
            <a:off x="597015" y="2603499"/>
            <a:ext cx="6268734" cy="3766303"/>
          </a:xfrm>
        </p:spPr>
        <p:txBody>
          <a:bodyPr>
            <a:normAutofit fontScale="92500" lnSpcReduction="20000"/>
          </a:bodyPr>
          <a:lstStyle/>
          <a:p>
            <a:r>
              <a:rPr lang="en-US" sz="2800" b="1" u="sng" dirty="0"/>
              <a:t>Every body will radiate heat</a:t>
            </a:r>
            <a:r>
              <a:rPr lang="en-US" sz="2800" b="1" dirty="0"/>
              <a:t>.</a:t>
            </a:r>
          </a:p>
          <a:p>
            <a:r>
              <a:rPr lang="en-US" sz="2800" b="1" dirty="0"/>
              <a:t>Assume that the </a:t>
            </a:r>
            <a:r>
              <a:rPr lang="en-US" sz="2800" b="1" u="sng" dirty="0"/>
              <a:t>surroundings have 0 K </a:t>
            </a:r>
            <a:r>
              <a:rPr lang="en-US" sz="2800" b="1" dirty="0"/>
              <a:t>(ideal)</a:t>
            </a:r>
          </a:p>
          <a:p>
            <a:pPr lvl="1"/>
            <a:r>
              <a:rPr lang="en-US" sz="2600" b="1" dirty="0"/>
              <a:t>All matter radiates into 0 K </a:t>
            </a:r>
          </a:p>
          <a:p>
            <a:r>
              <a:rPr lang="en-US" sz="2800" b="1" u="sng" dirty="0"/>
              <a:t>No medium </a:t>
            </a:r>
            <a:r>
              <a:rPr lang="en-US" sz="2800" b="1" dirty="0"/>
              <a:t>needed for radiated transfer.</a:t>
            </a:r>
          </a:p>
          <a:p>
            <a:r>
              <a:rPr lang="en-US" sz="2800" b="1" u="sng" dirty="0"/>
              <a:t>Emissivity</a:t>
            </a:r>
            <a:r>
              <a:rPr lang="en-US" sz="2800" b="1" dirty="0"/>
              <a:t> = the ratio of the energy radiated relative to that radiated from a blackbody (a perfect emitter) </a:t>
            </a:r>
            <a:endParaRPr lang="en-US" sz="2400" b="1" dirty="0"/>
          </a:p>
          <a:p>
            <a:pPr lvl="1"/>
            <a:endParaRPr lang="en-US" b="1" dirty="0"/>
          </a:p>
        </p:txBody>
      </p:sp>
      <p:pic>
        <p:nvPicPr>
          <p:cNvPr id="4" name="Picture 3"/>
          <p:cNvPicPr>
            <a:picLocks noChangeAspect="1"/>
          </p:cNvPicPr>
          <p:nvPr/>
        </p:nvPicPr>
        <p:blipFill rotWithShape="1">
          <a:blip r:embed="rId2"/>
          <a:srcRect l="6840" t="46346" r="68503" b="22722"/>
          <a:stretch/>
        </p:blipFill>
        <p:spPr>
          <a:xfrm>
            <a:off x="6858863" y="2603500"/>
            <a:ext cx="4966344" cy="3502832"/>
          </a:xfrm>
          <a:prstGeom prst="rect">
            <a:avLst/>
          </a:prstGeom>
        </p:spPr>
      </p:pic>
    </p:spTree>
    <p:extLst>
      <p:ext uri="{BB962C8B-B14F-4D97-AF65-F5344CB8AC3E}">
        <p14:creationId xmlns:p14="http://schemas.microsoft.com/office/powerpoint/2010/main" val="3127530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(Black body)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4954" y="2603499"/>
                <a:ext cx="10499771" cy="3766303"/>
              </a:xfrm>
            </p:spPr>
            <p:txBody>
              <a:bodyPr>
                <a:normAutofit fontScale="92500" lnSpcReduction="20000"/>
              </a:bodyPr>
              <a:lstStyle/>
              <a:p>
                <a:r>
                  <a:rPr lang="en-US" sz="3000" b="1" dirty="0"/>
                  <a:t>The </a:t>
                </a:r>
                <a:r>
                  <a:rPr lang="en-US" sz="3000" b="1" u="sng" dirty="0"/>
                  <a:t>Stefan-Boltzmann law </a:t>
                </a:r>
                <a:r>
                  <a:rPr lang="en-US" sz="3000" b="1" dirty="0"/>
                  <a:t>describes the rate of thermal energy radiation (P = </a:t>
                </a:r>
                <a:r>
                  <a:rPr lang="en-US" sz="3000" b="1" dirty="0">
                    <a:sym typeface="Euclid Symbol" panose="05050102010706020507" pitchFamily="18" charset="2"/>
                  </a:rPr>
                  <a:t>Q/  t)          </a:t>
                </a:r>
                <a14:m>
                  <m:oMath xmlns:m="http://schemas.openxmlformats.org/officeDocument/2006/math">
                    <m:r>
                      <a:rPr lang="en-US" sz="4300" b="1" i="1" smtClean="0">
                        <a:latin typeface="Cambria Math" panose="02040503050406030204" pitchFamily="18" charset="0"/>
                        <a:sym typeface="Euclid Symbol" panose="05050102010706020507" pitchFamily="18" charset="2"/>
                      </a:rPr>
                      <m:t>𝑷</m:t>
                    </m:r>
                    <m:r>
                      <a:rPr lang="en-US" sz="4300" b="1" i="1" smtClean="0">
                        <a:latin typeface="Cambria Math" panose="02040503050406030204" pitchFamily="18" charset="0"/>
                        <a:sym typeface="Euclid Symbol" panose="05050102010706020507" pitchFamily="18" charset="2"/>
                      </a:rPr>
                      <m:t>=</m:t>
                    </m:r>
                    <m:r>
                      <a:rPr lang="en-US" sz="4300" b="1" i="1" smtClean="0">
                        <a:latin typeface="Cambria Math" panose="02040503050406030204" pitchFamily="18" charset="0"/>
                        <a:sym typeface="Euclid Symbol" panose="05050102010706020507" pitchFamily="18" charset="2"/>
                      </a:rPr>
                      <m:t>𝒆</m:t>
                    </m:r>
                    <m:r>
                      <a:rPr lang="en-US" sz="4300" b="1" i="1" smtClean="0">
                        <a:latin typeface="Cambria Math" panose="02040503050406030204" pitchFamily="18" charset="0"/>
                        <a:ea typeface="Cambria Math" panose="02040503050406030204" pitchFamily="18" charset="0"/>
                        <a:sym typeface="Euclid Symbol" panose="05050102010706020507" pitchFamily="18" charset="2"/>
                      </a:rPr>
                      <m:t>𝝈</m:t>
                    </m:r>
                    <m:r>
                      <a:rPr lang="en-US" sz="4300" b="1" i="1" smtClean="0">
                        <a:latin typeface="Cambria Math" panose="02040503050406030204" pitchFamily="18" charset="0"/>
                        <a:ea typeface="Cambria Math" panose="02040503050406030204" pitchFamily="18" charset="0"/>
                        <a:sym typeface="Euclid Symbol" panose="05050102010706020507" pitchFamily="18" charset="2"/>
                      </a:rPr>
                      <m:t>𝑨</m:t>
                    </m:r>
                    <m:sSup>
                      <m:sSupPr>
                        <m:ctrlPr>
                          <a:rPr lang="en-US" sz="4300" b="1" i="1" smtClean="0">
                            <a:latin typeface="Cambria Math" panose="02040503050406030204" pitchFamily="18" charset="0"/>
                            <a:ea typeface="Cambria Math" panose="02040503050406030204" pitchFamily="18" charset="0"/>
                            <a:sym typeface="Euclid Symbol" panose="05050102010706020507" pitchFamily="18" charset="2"/>
                          </a:rPr>
                        </m:ctrlPr>
                      </m:sSupPr>
                      <m:e>
                        <m:r>
                          <a:rPr lang="en-US" sz="4300" b="1" i="1" smtClean="0">
                            <a:latin typeface="Cambria Math" panose="02040503050406030204" pitchFamily="18" charset="0"/>
                            <a:ea typeface="Cambria Math" panose="02040503050406030204" pitchFamily="18" charset="0"/>
                            <a:sym typeface="Euclid Symbol" panose="05050102010706020507" pitchFamily="18" charset="2"/>
                          </a:rPr>
                          <m:t>𝑻</m:t>
                        </m:r>
                      </m:e>
                      <m:sup>
                        <m:r>
                          <a:rPr lang="en-US" sz="4300" b="1" i="1" smtClean="0">
                            <a:latin typeface="Cambria Math" panose="02040503050406030204" pitchFamily="18" charset="0"/>
                            <a:ea typeface="Cambria Math" panose="02040503050406030204" pitchFamily="18" charset="0"/>
                            <a:sym typeface="Euclid Symbol" panose="05050102010706020507" pitchFamily="18" charset="2"/>
                          </a:rPr>
                          <m:t>𝟒</m:t>
                        </m:r>
                      </m:sup>
                    </m:sSup>
                  </m:oMath>
                </a14:m>
                <a:r>
                  <a:rPr lang="en-US" sz="3000" b="1" dirty="0"/>
                  <a:t>    where </a:t>
                </a:r>
              </a:p>
              <a:p>
                <a:pPr lvl="1"/>
                <a:r>
                  <a:rPr lang="en-US" sz="2600" b="1" dirty="0"/>
                  <a:t>e  is the emissivity (1 for an ideal emitter – see table)  </a:t>
                </a:r>
              </a:p>
              <a:p>
                <a:pPr lvl="1"/>
                <a:r>
                  <a:rPr lang="en-US" sz="2600" b="1" dirty="0">
                    <a:sym typeface="Euclid Symbol" panose="05050102010706020507" pitchFamily="18" charset="2"/>
                  </a:rPr>
                  <a:t> is the Stefan-Boltzmann constant = 5.67 x 10</a:t>
                </a:r>
                <a:r>
                  <a:rPr lang="en-US" sz="2600" b="1" baseline="30000" dirty="0">
                    <a:sym typeface="Euclid Symbol" panose="05050102010706020507" pitchFamily="18" charset="2"/>
                  </a:rPr>
                  <a:t>-8 </a:t>
                </a:r>
                <a:r>
                  <a:rPr lang="en-US" sz="2600" b="1" dirty="0">
                    <a:sym typeface="Euclid Symbol" panose="05050102010706020507" pitchFamily="18" charset="2"/>
                  </a:rPr>
                  <a:t> W/m</a:t>
                </a:r>
                <a:r>
                  <a:rPr lang="en-US" sz="2600" b="1" baseline="30000" dirty="0">
                    <a:sym typeface="Euclid Symbol" panose="05050102010706020507" pitchFamily="18" charset="2"/>
                  </a:rPr>
                  <a:t>2</a:t>
                </a:r>
                <a:r>
                  <a:rPr lang="en-US" sz="2600" b="1" dirty="0">
                    <a:sym typeface="Euclid Symbol" panose="05050102010706020507" pitchFamily="18" charset="2"/>
                  </a:rPr>
                  <a:t>K</a:t>
                </a:r>
                <a:r>
                  <a:rPr lang="en-US" sz="2600" b="1" baseline="30000" dirty="0">
                    <a:sym typeface="Euclid Symbol" panose="05050102010706020507" pitchFamily="18" charset="2"/>
                  </a:rPr>
                  <a:t>4</a:t>
                </a:r>
                <a:r>
                  <a:rPr lang="en-US" sz="2600" b="1" dirty="0">
                    <a:sym typeface="Euclid Symbol" panose="05050102010706020507" pitchFamily="18" charset="2"/>
                  </a:rPr>
                  <a:t>   (in data booklet)</a:t>
                </a:r>
              </a:p>
              <a:p>
                <a:pPr lvl="1"/>
                <a:r>
                  <a:rPr lang="en-US" sz="2600" b="1" dirty="0">
                    <a:sym typeface="Euclid Symbol" panose="05050102010706020507" pitchFamily="18" charset="2"/>
                  </a:rPr>
                  <a:t>A is the surface area of the object (A = 4r</a:t>
                </a:r>
                <a:r>
                  <a:rPr lang="en-US" sz="2600" b="1" baseline="30000" dirty="0">
                    <a:sym typeface="Euclid Symbol" panose="05050102010706020507" pitchFamily="18" charset="2"/>
                  </a:rPr>
                  <a:t>2</a:t>
                </a:r>
                <a:r>
                  <a:rPr lang="en-US" sz="2600" b="1" dirty="0">
                    <a:sym typeface="Euclid Symbol" panose="05050102010706020507" pitchFamily="18" charset="2"/>
                  </a:rPr>
                  <a:t> for a spherical object)</a:t>
                </a:r>
              </a:p>
              <a:p>
                <a:pPr lvl="1"/>
                <a:r>
                  <a:rPr lang="en-US" sz="2600" b="1" dirty="0">
                    <a:sym typeface="Euclid Symbol" panose="05050102010706020507" pitchFamily="18" charset="2"/>
                  </a:rPr>
                  <a:t>T is the temperature of the surface (in Kelvin)</a:t>
                </a:r>
                <a:endParaRPr lang="en-US" sz="2600" b="1" dirty="0"/>
              </a:p>
              <a:p>
                <a:pPr lvl="1"/>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4954" y="2603499"/>
                <a:ext cx="10499771" cy="3766303"/>
              </a:xfrm>
              <a:blipFill>
                <a:blip r:embed="rId2"/>
                <a:stretch>
                  <a:fillRect l="-696" t="-3883"/>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6840" t="46346" r="68503" b="22722"/>
          <a:stretch/>
        </p:blipFill>
        <p:spPr>
          <a:xfrm>
            <a:off x="8880528" y="266826"/>
            <a:ext cx="3006672" cy="2120648"/>
          </a:xfrm>
          <a:prstGeom prst="rect">
            <a:avLst/>
          </a:prstGeom>
        </p:spPr>
      </p:pic>
    </p:spTree>
    <p:extLst>
      <p:ext uri="{BB962C8B-B14F-4D97-AF65-F5344CB8AC3E}">
        <p14:creationId xmlns:p14="http://schemas.microsoft.com/office/powerpoint/2010/main" val="118868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Body Radiation Spectrum</a:t>
            </a:r>
          </a:p>
        </p:txBody>
      </p:sp>
      <p:sp>
        <p:nvSpPr>
          <p:cNvPr id="3" name="Content Placeholder 2"/>
          <p:cNvSpPr>
            <a:spLocks noGrp="1"/>
          </p:cNvSpPr>
          <p:nvPr>
            <p:ph idx="1"/>
          </p:nvPr>
        </p:nvSpPr>
        <p:spPr>
          <a:xfrm>
            <a:off x="929898" y="2603500"/>
            <a:ext cx="4806057" cy="3890290"/>
          </a:xfrm>
        </p:spPr>
        <p:txBody>
          <a:bodyPr>
            <a:normAutofit/>
          </a:bodyPr>
          <a:lstStyle/>
          <a:p>
            <a:r>
              <a:rPr lang="en-US" sz="2400" b="1" dirty="0"/>
              <a:t>Radiated “heat” is an electromagnetic wave with a frequency and wavelength.</a:t>
            </a:r>
          </a:p>
          <a:p>
            <a:r>
              <a:rPr lang="en-US" sz="2400" b="1" dirty="0"/>
              <a:t>The black body radiation power intensity (Power divided by area) varies over a range energies (like Boltzmann distribution in 3.2)</a:t>
            </a:r>
          </a:p>
          <a:p>
            <a:endParaRPr lang="en-US" sz="2000" b="1" dirty="0"/>
          </a:p>
          <a:p>
            <a:endParaRPr lang="en-US" sz="2000" b="1" dirty="0"/>
          </a:p>
          <a:p>
            <a:endParaRPr lang="en-US" sz="2000" b="1" dirty="0"/>
          </a:p>
        </p:txBody>
      </p:sp>
      <p:grpSp>
        <p:nvGrpSpPr>
          <p:cNvPr id="5" name="Group 4"/>
          <p:cNvGrpSpPr/>
          <p:nvPr/>
        </p:nvGrpSpPr>
        <p:grpSpPr>
          <a:xfrm>
            <a:off x="5735955" y="2371239"/>
            <a:ext cx="6456045" cy="4122551"/>
            <a:chOff x="8319005" y="2371239"/>
            <a:chExt cx="3872995" cy="2448733"/>
          </a:xfrm>
        </p:grpSpPr>
        <p:pic>
          <p:nvPicPr>
            <p:cNvPr id="4" name="Picture 3"/>
            <p:cNvPicPr>
              <a:picLocks noChangeAspect="1"/>
            </p:cNvPicPr>
            <p:nvPr/>
          </p:nvPicPr>
          <p:blipFill rotWithShape="1">
            <a:blip r:embed="rId2"/>
            <a:srcRect l="3744" t="46557" r="59331" b="11917"/>
            <a:stretch/>
          </p:blipFill>
          <p:spPr>
            <a:xfrm>
              <a:off x="8319005" y="2371239"/>
              <a:ext cx="3872995" cy="2448733"/>
            </a:xfrm>
            <a:prstGeom prst="rect">
              <a:avLst/>
            </a:prstGeom>
          </p:spPr>
        </p:pic>
        <p:cxnSp>
          <p:nvCxnSpPr>
            <p:cNvPr id="6" name="Straight Connector 5"/>
            <p:cNvCxnSpPr/>
            <p:nvPr/>
          </p:nvCxnSpPr>
          <p:spPr>
            <a:xfrm>
              <a:off x="9608949" y="2464231"/>
              <a:ext cx="0" cy="1968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717437" y="3448373"/>
              <a:ext cx="0" cy="984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807845" y="3797085"/>
              <a:ext cx="0" cy="62664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17248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52706</TotalTime>
  <Words>739</Words>
  <Application>Microsoft Office PowerPoint</Application>
  <PresentationFormat>Widescreen</PresentationFormat>
  <Paragraphs>89</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Cambria Math</vt:lpstr>
      <vt:lpstr>Century</vt:lpstr>
      <vt:lpstr>Century Gothic</vt:lpstr>
      <vt:lpstr>Wingdings</vt:lpstr>
      <vt:lpstr>Wingdings 3</vt:lpstr>
      <vt:lpstr>Ion Boardroom</vt:lpstr>
      <vt:lpstr>Physics 2 – Mar 12, 2020</vt:lpstr>
      <vt:lpstr>Objectives/Agenda/Assignment</vt:lpstr>
      <vt:lpstr>Types of Thermal Energy Transfer</vt:lpstr>
      <vt:lpstr>Conduction</vt:lpstr>
      <vt:lpstr>Conduction</vt:lpstr>
      <vt:lpstr>Convection</vt:lpstr>
      <vt:lpstr>Radiation (Black body)</vt:lpstr>
      <vt:lpstr>Radiation (Black body)</vt:lpstr>
      <vt:lpstr>Black Body Radiation Spectrum</vt:lpstr>
      <vt:lpstr>Wien’s displacement law</vt:lpstr>
      <vt:lpstr>Exit Slip -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1818 ACC Chemistry</dc:title>
  <dc:creator>Melissa Triplett</dc:creator>
  <cp:lastModifiedBy>Triplett, Melissa J.</cp:lastModifiedBy>
  <cp:revision>565</cp:revision>
  <dcterms:created xsi:type="dcterms:W3CDTF">2015-08-11T02:33:52Z</dcterms:created>
  <dcterms:modified xsi:type="dcterms:W3CDTF">2020-03-11T19:54:18Z</dcterms:modified>
</cp:coreProperties>
</file>